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70" r:id="rId4"/>
    <p:sldId id="259" r:id="rId5"/>
    <p:sldId id="26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219" autoAdjust="0"/>
  </p:normalViewPr>
  <p:slideViewPr>
    <p:cSldViewPr snapToGrid="0">
      <p:cViewPr varScale="1">
        <p:scale>
          <a:sx n="77" d="100"/>
          <a:sy n="77" d="100"/>
        </p:scale>
        <p:origin x="120" y="2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B69FD-FEC5-4CA8-8735-3CC8F3CDC0A3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637D5-3884-4BD1-9BF2-EFEC70ED9D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065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oplaadpunten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e-bikes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Opladen</a:t>
            </a:r>
            <a:r>
              <a:rPr lang="en-US" dirty="0">
                <a:solidFill>
                  <a:schemeClr val="bg1"/>
                </a:solidFill>
              </a:rPr>
              <a:t> van e-bikes </a:t>
            </a:r>
            <a:r>
              <a:rPr lang="en-US" dirty="0" err="1">
                <a:solidFill>
                  <a:schemeClr val="bg1"/>
                </a:solidFill>
              </a:rPr>
              <a:t>duurt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e-bike </a:t>
            </a:r>
            <a:r>
              <a:rPr lang="en-US" dirty="0" err="1">
                <a:solidFill>
                  <a:schemeClr val="bg1"/>
                </a:solidFill>
              </a:rPr>
              <a:t>oplaadpunten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groen</a:t>
            </a:r>
            <a:r>
              <a:rPr lang="en-US" dirty="0">
                <a:solidFill>
                  <a:schemeClr val="bg1"/>
                </a:solidFill>
              </a:rPr>
              <a:t> imago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steden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bedrijven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Informative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paal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704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Valt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–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lopen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toe</a:t>
            </a:r>
            <a:r>
              <a:rPr lang="en-US" baseline="0" dirty="0"/>
              <a:t> en </a:t>
            </a:r>
            <a:r>
              <a:rPr lang="en-US" baseline="0" dirty="0" err="1"/>
              <a:t>goed</a:t>
            </a:r>
            <a:r>
              <a:rPr lang="en-US" baseline="0" dirty="0"/>
              <a:t> imago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9629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Valt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–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lopen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toe</a:t>
            </a:r>
            <a:r>
              <a:rPr lang="en-US" baseline="0" dirty="0"/>
              <a:t> en </a:t>
            </a:r>
            <a:r>
              <a:rPr lang="en-US" baseline="0" dirty="0" err="1"/>
              <a:t>goed</a:t>
            </a:r>
            <a:r>
              <a:rPr lang="en-US" baseline="0" dirty="0"/>
              <a:t> imago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224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toegankelijk</a:t>
            </a:r>
            <a:r>
              <a:rPr lang="en-US" dirty="0"/>
              <a:t>: </a:t>
            </a:r>
            <a:r>
              <a:rPr lang="en-US" dirty="0" err="1"/>
              <a:t>klantenservice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reclamepartners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eind-gebruikers</a:t>
            </a:r>
            <a:endParaRPr lang="en-US" baseline="0" dirty="0"/>
          </a:p>
          <a:p>
            <a:r>
              <a:rPr lang="en-US" baseline="0" dirty="0"/>
              <a:t>Open en </a:t>
            </a:r>
            <a:r>
              <a:rPr lang="en-US" baseline="0" dirty="0" err="1"/>
              <a:t>toegankelijk</a:t>
            </a:r>
            <a:r>
              <a:rPr lang="en-US" baseline="0" dirty="0"/>
              <a:t> 2: </a:t>
            </a:r>
            <a:r>
              <a:rPr lang="en-US" baseline="0" dirty="0" err="1"/>
              <a:t>geen</a:t>
            </a:r>
            <a:r>
              <a:rPr lang="en-US" baseline="0" dirty="0"/>
              <a:t> </a:t>
            </a:r>
            <a:r>
              <a:rPr lang="en-US" baseline="0" dirty="0" err="1"/>
              <a:t>drempel</a:t>
            </a:r>
            <a:r>
              <a:rPr lang="en-US" baseline="0" dirty="0"/>
              <a:t> </a:t>
            </a:r>
            <a:r>
              <a:rPr lang="en-US" baseline="0" dirty="0" err="1"/>
              <a:t>tussen</a:t>
            </a:r>
            <a:r>
              <a:rPr lang="en-US" baseline="0" dirty="0"/>
              <a:t> </a:t>
            </a:r>
            <a:r>
              <a:rPr lang="en-US" baseline="0" dirty="0" err="1"/>
              <a:t>werknemer</a:t>
            </a:r>
            <a:r>
              <a:rPr lang="en-US" baseline="0" dirty="0"/>
              <a:t> en </a:t>
            </a:r>
            <a:r>
              <a:rPr lang="en-US" baseline="0" dirty="0" err="1"/>
              <a:t>werkgever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768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Gratis </a:t>
            </a:r>
            <a:r>
              <a:rPr lang="en-US" dirty="0" err="1">
                <a:solidFill>
                  <a:schemeClr val="bg1"/>
                </a:solidFill>
              </a:rPr>
              <a:t>oplaadpaal</a:t>
            </a:r>
            <a:r>
              <a:rPr lang="en-US" dirty="0">
                <a:solidFill>
                  <a:schemeClr val="bg1"/>
                </a:solidFill>
              </a:rPr>
              <a:t> tot 2u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Zonnepanelen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Snellader</a:t>
            </a:r>
            <a:endParaRPr lang="nl-NL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Elektronisch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informatiepunt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Gratis </a:t>
            </a:r>
            <a:r>
              <a:rPr lang="en-US" dirty="0" err="1">
                <a:solidFill>
                  <a:schemeClr val="bg1"/>
                </a:solidFill>
              </a:rPr>
              <a:t>oplaadpaal</a:t>
            </a:r>
            <a:r>
              <a:rPr lang="en-US" dirty="0">
                <a:solidFill>
                  <a:schemeClr val="bg1"/>
                </a:solidFill>
              </a:rPr>
              <a:t> tot 2u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Zonnepanelen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Snellader</a:t>
            </a:r>
            <a:endParaRPr lang="nl-NL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Elektronisch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informatiepunt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</a:rPr>
              <a:t>Ethiek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zuinig</a:t>
            </a:r>
            <a:r>
              <a:rPr lang="en-US" baseline="0" dirty="0">
                <a:solidFill>
                  <a:schemeClr val="bg1"/>
                </a:solidFill>
              </a:rPr>
              <a:t> op het milieu is </a:t>
            </a:r>
            <a:r>
              <a:rPr lang="en-US" baseline="0" dirty="0" err="1">
                <a:solidFill>
                  <a:schemeClr val="bg1"/>
                </a:solidFill>
              </a:rPr>
              <a:t>een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deugd</a:t>
            </a:r>
            <a:endParaRPr lang="en-US" baseline="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baseline="0" dirty="0" err="1">
                <a:solidFill>
                  <a:schemeClr val="bg1"/>
                </a:solidFill>
              </a:rPr>
              <a:t>Ethiek</a:t>
            </a:r>
            <a:r>
              <a:rPr lang="en-US" baseline="0" dirty="0">
                <a:solidFill>
                  <a:schemeClr val="bg1"/>
                </a:solidFill>
              </a:rPr>
              <a:t>: het is </a:t>
            </a:r>
            <a:r>
              <a:rPr lang="en-US" baseline="0" dirty="0" err="1">
                <a:solidFill>
                  <a:schemeClr val="bg1"/>
                </a:solidFill>
              </a:rPr>
              <a:t>universaliseerbaar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Figuur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opgewerkt</a:t>
            </a:r>
            <a:r>
              <a:rPr lang="en-US" baseline="0" dirty="0"/>
              <a:t> </a:t>
            </a:r>
            <a:r>
              <a:rPr lang="en-US" baseline="0" dirty="0" err="1"/>
              <a:t>vermogen</a:t>
            </a:r>
            <a:r>
              <a:rPr lang="en-US" baseline="0" dirty="0"/>
              <a:t> via </a:t>
            </a:r>
            <a:r>
              <a:rPr lang="en-US" baseline="0" dirty="0" err="1"/>
              <a:t>zonnepanelen</a:t>
            </a:r>
            <a:r>
              <a:rPr lang="en-US" baseline="0" dirty="0"/>
              <a:t> in Nederland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5895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Valt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–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lopen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toe</a:t>
            </a:r>
            <a:r>
              <a:rPr lang="en-US" baseline="0" dirty="0"/>
              <a:t> en </a:t>
            </a:r>
            <a:r>
              <a:rPr lang="en-US" baseline="0" dirty="0" err="1"/>
              <a:t>goed</a:t>
            </a:r>
            <a:r>
              <a:rPr lang="en-US" baseline="0" dirty="0"/>
              <a:t> imago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065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Valt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–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lopen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toe</a:t>
            </a:r>
            <a:r>
              <a:rPr lang="en-US" baseline="0" dirty="0"/>
              <a:t> en </a:t>
            </a:r>
            <a:r>
              <a:rPr lang="en-US" baseline="0" dirty="0" err="1"/>
              <a:t>goed</a:t>
            </a:r>
            <a:r>
              <a:rPr lang="en-US" baseline="0" dirty="0"/>
              <a:t> imago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479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aanschafkosten</a:t>
            </a:r>
            <a:r>
              <a:rPr lang="en-US" dirty="0"/>
              <a:t> –</a:t>
            </a:r>
            <a:r>
              <a:rPr lang="en-US" baseline="0" dirty="0"/>
              <a:t> </a:t>
            </a:r>
            <a:r>
              <a:rPr lang="en-US" baseline="0" dirty="0" err="1"/>
              <a:t>Gemeenten</a:t>
            </a:r>
            <a:r>
              <a:rPr lang="en-US" baseline="0" dirty="0"/>
              <a:t> </a:t>
            </a:r>
            <a:r>
              <a:rPr lang="en-US" baseline="0" dirty="0" err="1"/>
              <a:t>hoeven</a:t>
            </a:r>
            <a:r>
              <a:rPr lang="en-US" baseline="0" dirty="0"/>
              <a:t> </a:t>
            </a:r>
            <a:r>
              <a:rPr lang="en-US" baseline="0" dirty="0" err="1"/>
              <a:t>alleen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stukje</a:t>
            </a:r>
            <a:r>
              <a:rPr lang="en-US" baseline="0" dirty="0"/>
              <a:t> </a:t>
            </a:r>
            <a:r>
              <a:rPr lang="en-US" baseline="0" dirty="0" err="1"/>
              <a:t>grond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geven</a:t>
            </a:r>
            <a:r>
              <a:rPr lang="en-US" baseline="0" dirty="0"/>
              <a:t> en </a:t>
            </a:r>
            <a:r>
              <a:rPr lang="en-US" baseline="0" dirty="0" err="1"/>
              <a:t>wij</a:t>
            </a:r>
            <a:r>
              <a:rPr lang="en-US" baseline="0" dirty="0"/>
              <a:t> </a:t>
            </a:r>
            <a:r>
              <a:rPr lang="en-US" baseline="0" dirty="0" err="1"/>
              <a:t>plaatsen</a:t>
            </a:r>
            <a:r>
              <a:rPr lang="en-US" baseline="0" dirty="0"/>
              <a:t> hem.</a:t>
            </a:r>
          </a:p>
          <a:p>
            <a:r>
              <a:rPr lang="en-US" baseline="0" dirty="0" err="1"/>
              <a:t>Flexibel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bedrijven</a:t>
            </a:r>
            <a:r>
              <a:rPr lang="en-US" baseline="0" dirty="0"/>
              <a:t> – Het </a:t>
            </a:r>
            <a:r>
              <a:rPr lang="en-US" baseline="0" dirty="0" err="1"/>
              <a:t>systeem</a:t>
            </a:r>
            <a:r>
              <a:rPr lang="en-US" baseline="0" dirty="0"/>
              <a:t> is </a:t>
            </a:r>
            <a:r>
              <a:rPr lang="en-US" baseline="0" dirty="0" err="1"/>
              <a:t>modulair</a:t>
            </a:r>
            <a:r>
              <a:rPr lang="en-US" baseline="0" dirty="0"/>
              <a:t> en </a:t>
            </a:r>
            <a:r>
              <a:rPr lang="en-US" baseline="0" dirty="0" err="1"/>
              <a:t>bedrijven</a:t>
            </a:r>
            <a:r>
              <a:rPr lang="en-US" baseline="0" dirty="0"/>
              <a:t> </a:t>
            </a:r>
            <a:r>
              <a:rPr lang="en-US" baseline="0" dirty="0" err="1"/>
              <a:t>kiezen</a:t>
            </a:r>
            <a:r>
              <a:rPr lang="en-US" baseline="0" dirty="0"/>
              <a:t> </a:t>
            </a:r>
            <a:r>
              <a:rPr lang="en-US" baseline="0" dirty="0" err="1"/>
              <a:t>zelf</a:t>
            </a:r>
            <a:r>
              <a:rPr lang="en-US" baseline="0" dirty="0"/>
              <a:t> </a:t>
            </a:r>
            <a:r>
              <a:rPr lang="en-US" baseline="0" dirty="0" err="1"/>
              <a:t>hoeveel</a:t>
            </a:r>
            <a:r>
              <a:rPr lang="en-US" baseline="0" dirty="0"/>
              <a:t> </a:t>
            </a:r>
            <a:r>
              <a:rPr lang="en-US" baseline="0" dirty="0" err="1"/>
              <a:t>ze</a:t>
            </a:r>
            <a:r>
              <a:rPr lang="en-US" baseline="0" dirty="0"/>
              <a:t> </a:t>
            </a:r>
            <a:r>
              <a:rPr lang="en-US" baseline="0" dirty="0" err="1"/>
              <a:t>willen</a:t>
            </a:r>
            <a:r>
              <a:rPr lang="en-US" baseline="0" dirty="0"/>
              <a:t> </a:t>
            </a:r>
            <a:r>
              <a:rPr lang="en-US" baseline="0" dirty="0" err="1"/>
              <a:t>betalen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Voor</a:t>
            </a:r>
            <a:r>
              <a:rPr lang="en-US" baseline="0" dirty="0"/>
              <a:t> 250 – </a:t>
            </a:r>
            <a:r>
              <a:rPr lang="en-US" baseline="0" dirty="0" err="1"/>
              <a:t>zonder</a:t>
            </a:r>
            <a:r>
              <a:rPr lang="en-US" baseline="0" dirty="0"/>
              <a:t> </a:t>
            </a:r>
            <a:r>
              <a:rPr lang="en-US" baseline="0" dirty="0" err="1"/>
              <a:t>zonnepanelen</a:t>
            </a:r>
            <a:r>
              <a:rPr lang="en-US" baseline="0" dirty="0"/>
              <a:t>, 4 </a:t>
            </a:r>
            <a:r>
              <a:rPr lang="en-US" baseline="0" dirty="0" err="1"/>
              <a:t>robuuste</a:t>
            </a:r>
            <a:r>
              <a:rPr lang="en-US" baseline="0" dirty="0"/>
              <a:t> </a:t>
            </a:r>
            <a:r>
              <a:rPr lang="en-US" baseline="0" dirty="0" err="1"/>
              <a:t>stekkerdozen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buiten</a:t>
            </a:r>
            <a:r>
              <a:rPr lang="en-US" baseline="0" dirty="0"/>
              <a:t> met </a:t>
            </a:r>
            <a:r>
              <a:rPr lang="en-US" baseline="0" dirty="0" err="1"/>
              <a:t>snellader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de </a:t>
            </a:r>
            <a:r>
              <a:rPr lang="en-US" baseline="0" dirty="0" err="1"/>
              <a:t>muur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3525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350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Valt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–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lopen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toe</a:t>
            </a:r>
            <a:r>
              <a:rPr lang="en-US" baseline="0" dirty="0"/>
              <a:t> en </a:t>
            </a:r>
            <a:r>
              <a:rPr lang="en-US" baseline="0" dirty="0" err="1"/>
              <a:t>goed</a:t>
            </a:r>
            <a:r>
              <a:rPr lang="en-US" baseline="0" dirty="0"/>
              <a:t> imago</a:t>
            </a:r>
          </a:p>
          <a:p>
            <a:r>
              <a:rPr lang="en-US" baseline="0" dirty="0"/>
              <a:t>8e per dag –</a:t>
            </a:r>
            <a:r>
              <a:rPr lang="en-US" baseline="0" dirty="0" err="1"/>
              <a:t>gerichtere</a:t>
            </a:r>
            <a:r>
              <a:rPr lang="en-US" baseline="0" dirty="0"/>
              <a:t> </a:t>
            </a:r>
            <a:r>
              <a:rPr lang="en-US" baseline="0" dirty="0" err="1"/>
              <a:t>reclame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uitgebreide</a:t>
            </a:r>
            <a:r>
              <a:rPr lang="en-US" baseline="0" dirty="0"/>
              <a:t> </a:t>
            </a:r>
            <a:r>
              <a:rPr lang="en-US" baseline="0" dirty="0" err="1"/>
              <a:t>statistiek</a:t>
            </a:r>
            <a:r>
              <a:rPr lang="en-US" baseline="0" dirty="0"/>
              <a:t> </a:t>
            </a:r>
            <a:r>
              <a:rPr lang="en-US" baseline="0" dirty="0" err="1"/>
              <a:t>beschikbaar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C637D5-3884-4BD1-9BF2-EFEC70ED9DB3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55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263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9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84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06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530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531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83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90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28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14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55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E2131FF-1476-4970-A583-49D4D90A41E4}" type="datetimeFigureOut">
              <a:rPr lang="nl-NL" smtClean="0"/>
              <a:t>20-6-2016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180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-1295400" y="-412979"/>
            <a:ext cx="13916025" cy="4686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553200" cy="2957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31631" y="2441711"/>
            <a:ext cx="10128738" cy="103197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het gratis </a:t>
            </a:r>
            <a:r>
              <a:rPr lang="en-US" dirty="0" err="1"/>
              <a:t>groen</a:t>
            </a:r>
            <a:r>
              <a:rPr lang="en-US" dirty="0"/>
              <a:t> </a:t>
            </a:r>
            <a:r>
              <a:rPr lang="en-US" dirty="0" err="1"/>
              <a:t>opladen</a:t>
            </a:r>
            <a:r>
              <a:rPr lang="en-US" dirty="0"/>
              <a:t> van je </a:t>
            </a:r>
            <a:r>
              <a:rPr lang="en-US" dirty="0" err="1"/>
              <a:t>elektrische</a:t>
            </a:r>
            <a:r>
              <a:rPr lang="en-US" dirty="0"/>
              <a:t> </a:t>
            </a:r>
            <a:r>
              <a:rPr lang="en-US" dirty="0" err="1"/>
              <a:t>fiets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511574"/>
            <a:ext cx="9144000" cy="220686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Groep</a:t>
            </a:r>
            <a:r>
              <a:rPr lang="en-US" dirty="0"/>
              <a:t> D</a:t>
            </a:r>
          </a:p>
          <a:p>
            <a:r>
              <a:rPr lang="en-US" dirty="0" err="1"/>
              <a:t>Nourdin</a:t>
            </a:r>
            <a:r>
              <a:rPr lang="en-US" dirty="0"/>
              <a:t> </a:t>
            </a:r>
            <a:r>
              <a:rPr lang="en-US" dirty="0" err="1"/>
              <a:t>Aït</a:t>
            </a:r>
            <a:r>
              <a:rPr lang="en-US" dirty="0"/>
              <a:t> El Mehdi 	4276825</a:t>
            </a:r>
          </a:p>
          <a:p>
            <a:r>
              <a:rPr lang="en-US" dirty="0" err="1"/>
              <a:t>Daniël</a:t>
            </a:r>
            <a:r>
              <a:rPr lang="en-US" dirty="0"/>
              <a:t> </a:t>
            </a:r>
            <a:r>
              <a:rPr lang="en-US" dirty="0" err="1"/>
              <a:t>Brouwer</a:t>
            </a:r>
            <a:r>
              <a:rPr lang="en-US" dirty="0"/>
              <a:t> 	4288297</a:t>
            </a:r>
          </a:p>
          <a:p>
            <a:r>
              <a:rPr lang="en-US" dirty="0"/>
              <a:t>Tim </a:t>
            </a:r>
            <a:r>
              <a:rPr lang="en-US" dirty="0" err="1"/>
              <a:t>Hosman</a:t>
            </a:r>
            <a:r>
              <a:rPr lang="en-US" dirty="0"/>
              <a:t> 	4275691</a:t>
            </a:r>
          </a:p>
          <a:p>
            <a:r>
              <a:rPr lang="en-US" dirty="0"/>
              <a:t>Timothy de Moor	 4272536</a:t>
            </a:r>
          </a:p>
          <a:p>
            <a:r>
              <a:rPr lang="en-US" dirty="0"/>
              <a:t>Job van </a:t>
            </a:r>
            <a:r>
              <a:rPr lang="en-US" dirty="0" err="1"/>
              <a:t>Staveren</a:t>
            </a:r>
            <a:r>
              <a:rPr lang="en-US" dirty="0"/>
              <a:t>	 4317386</a:t>
            </a:r>
          </a:p>
          <a:p>
            <a:r>
              <a:rPr lang="en-US" dirty="0"/>
              <a:t>David </a:t>
            </a:r>
            <a:r>
              <a:rPr lang="en-US" dirty="0" err="1"/>
              <a:t>Veselka</a:t>
            </a:r>
            <a:r>
              <a:rPr lang="en-US" dirty="0"/>
              <a:t>	 4280199</a:t>
            </a:r>
          </a:p>
        </p:txBody>
      </p:sp>
    </p:spTree>
    <p:extLst>
      <p:ext uri="{BB962C8B-B14F-4D97-AF65-F5344CB8AC3E}">
        <p14:creationId xmlns:p14="http://schemas.microsoft.com/office/powerpoint/2010/main" val="23998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390 gemeenten in Nederland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Gemeenten signaleren groei in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e-bike gebruik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 den duur behoefte aan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publieke laadstations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8" descr="http://www.31volts.com/wp-content/themes/31volts/img/gu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12" y="4984078"/>
            <a:ext cx="2819601" cy="157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opronde.nl/images/1407845279723e1412d521941a89e37c9a9437d34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44" y="3748439"/>
            <a:ext cx="2573111" cy="202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3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PRIJSSTrATEGIE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469152"/>
              </p:ext>
            </p:extLst>
          </p:nvPr>
        </p:nvGraphicFramePr>
        <p:xfrm>
          <a:off x="750913" y="2011680"/>
          <a:ext cx="7625694" cy="3261408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3887706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3737988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685824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ysClr val="windowText" lastClr="000000"/>
                          </a:solidFill>
                        </a:rPr>
                        <a:t>Gemeenten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i="0" dirty="0">
                          <a:solidFill>
                            <a:sysClr val="windowText" lastClr="000000"/>
                          </a:solidFill>
                        </a:rPr>
                        <a:t>Bedrijven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solidFill>
                            <a:schemeClr val="bg1"/>
                          </a:solidFill>
                        </a:rPr>
                        <a:t>Geen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</a:rPr>
                        <a:t>aanschafkosten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Aanschafkosten vanaf 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€250,-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      Reclame op</a:t>
                      </a:r>
                      <a:r>
                        <a:rPr lang="nl-NL" sz="2800" baseline="0" dirty="0">
                          <a:solidFill>
                            <a:sysClr val="windowText" lastClr="000000"/>
                          </a:solidFill>
                        </a:rPr>
                        <a:t> het laadstation en in de </a:t>
                      </a:r>
                      <a:r>
                        <a:rPr lang="nl-NL" sz="2800" baseline="0" dirty="0" err="1">
                          <a:solidFill>
                            <a:sysClr val="windowText" lastClr="000000"/>
                          </a:solidFill>
                        </a:rPr>
                        <a:t>app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        Laadstation en </a:t>
                      </a:r>
                    </a:p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       </a:t>
                      </a:r>
                      <a:r>
                        <a:rPr lang="nl-NL" sz="2800" dirty="0" err="1">
                          <a:solidFill>
                            <a:sysClr val="windowText" lastClr="000000"/>
                          </a:solidFill>
                        </a:rPr>
                        <a:t>app</a:t>
                      </a:r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reclamevrij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685824">
                <a:tc gridSpan="2"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              Gratis</a:t>
                      </a:r>
                      <a:r>
                        <a:rPr lang="nl-NL" sz="2800" baseline="0" dirty="0">
                          <a:solidFill>
                            <a:sysClr val="windowText" lastClr="000000"/>
                          </a:solidFill>
                        </a:rPr>
                        <a:t> voor de consument/gebruiker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98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Kanalen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56" y="-166007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static1.q-music.vmmacdn.be/4/ee/8a/d9/1247531/anw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114800"/>
            <a:ext cx="3757838" cy="23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nformatiebord-cdn-images-738281.c.cdn77.org/imgfill/276/276/user/shop/img/e08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88" y="1527921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:\Downloads\design_app_instellinge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1" y="1527921"/>
            <a:ext cx="2522890" cy="45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5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Inkomstenprognose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6061292" y="2070646"/>
            <a:ext cx="2704279" cy="2230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Gemeenten: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reclame-inkomsten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Bedrijven: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aanschafkosten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6" name="Picture 4" descr="H:\Downloads\Kas grafiek merge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8"/>
          <a:stretch/>
        </p:blipFill>
        <p:spPr bwMode="auto">
          <a:xfrm>
            <a:off x="108291" y="1749553"/>
            <a:ext cx="6044030" cy="47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061292" y="4249745"/>
            <a:ext cx="4934857" cy="2230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Kosten oplaadpunt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€8000,- 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 10 jaar 50% vernieuwingskosten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Gemiddeld</a:t>
            </a:r>
            <a:r>
              <a:rPr kumimoji="0" lang="nl-NL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 min per oplaadpunt onderhoud per maand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€8,-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 dag met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reclameborden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2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3" descr="H:\Downloads\Palen grafiek merg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79" y="1326035"/>
            <a:ext cx="6877289" cy="50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94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76161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H:\Downloads\Users grafiek merg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34" y="1378053"/>
            <a:ext cx="6779716" cy="496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76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Management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55159"/>
              </p:ext>
            </p:extLst>
          </p:nvPr>
        </p:nvGraphicFramePr>
        <p:xfrm>
          <a:off x="750913" y="2011680"/>
          <a:ext cx="7101316" cy="2719980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3620370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3480946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679995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Engineers</a:t>
                      </a:r>
                      <a:endParaRPr lang="nl-NL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i="0" dirty="0" err="1">
                          <a:solidFill>
                            <a:schemeClr val="bg1"/>
                          </a:solidFill>
                        </a:rPr>
                        <a:t>Operational</a:t>
                      </a:r>
                      <a:endParaRPr lang="nl-NL" sz="2800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6799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Software engineer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Sales/marketing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679995">
                <a:tc>
                  <a:txBody>
                    <a:bodyPr/>
                    <a:lstStyle/>
                    <a:p>
                      <a:r>
                        <a:rPr lang="nl-NL" sz="2800" dirty="0" err="1">
                          <a:solidFill>
                            <a:schemeClr val="bg1"/>
                          </a:solidFill>
                        </a:rPr>
                        <a:t>Electrical</a:t>
                      </a:r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 engineer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Klantenservice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679995"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Designer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chemeClr val="bg1"/>
                          </a:solidFill>
                        </a:rPr>
                        <a:t>CEO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45038"/>
                  </a:ext>
                </a:extLst>
              </a:tr>
            </a:tbl>
          </a:graphicData>
        </a:graphic>
      </p:graphicFrame>
      <p:sp>
        <p:nvSpPr>
          <p:cNvPr id="11" name="Tijdelijke aanduiding voor inhoud 2"/>
          <p:cNvSpPr txBox="1">
            <a:spLocks/>
          </p:cNvSpPr>
          <p:nvPr/>
        </p:nvSpPr>
        <p:spPr>
          <a:xfrm>
            <a:off x="750913" y="4974680"/>
            <a:ext cx="6296718" cy="1556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568538" y="4884057"/>
            <a:ext cx="9937123" cy="164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FTE sales</a:t>
            </a:r>
            <a:r>
              <a:rPr lang="nl-NL" sz="2400" dirty="0">
                <a:solidFill>
                  <a:schemeClr val="bg1"/>
                </a:solidFill>
              </a:rPr>
              <a:t> 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werknemer per 10 oplaadpunten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FTE klantenservice medewerker per 25 oplaadpunten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Bij groei een verschuiving naar meer sales &amp; klantenservice medewerkers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49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Inleiding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94409"/>
            <a:ext cx="9784080" cy="494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3600" dirty="0" err="1">
                <a:solidFill>
                  <a:schemeClr val="bg1"/>
                </a:solidFill>
              </a:rPr>
              <a:t>Snelle</a:t>
            </a:r>
            <a:r>
              <a:rPr lang="en-US" sz="3600" dirty="0">
                <a:solidFill>
                  <a:schemeClr val="bg1"/>
                </a:solidFill>
              </a:rPr>
              <a:t> &amp; </a:t>
            </a:r>
            <a:r>
              <a:rPr lang="en-US" sz="3600" dirty="0" err="1">
                <a:solidFill>
                  <a:schemeClr val="bg1"/>
                </a:solidFill>
              </a:rPr>
              <a:t>groene</a:t>
            </a:r>
            <a:r>
              <a:rPr lang="en-US" sz="3600" dirty="0">
                <a:solidFill>
                  <a:schemeClr val="bg1"/>
                </a:solidFill>
              </a:rPr>
              <a:t> e-bike </a:t>
            </a:r>
            <a:r>
              <a:rPr lang="en-US" sz="3600" dirty="0" err="1">
                <a:solidFill>
                  <a:schemeClr val="bg1"/>
                </a:solidFill>
              </a:rPr>
              <a:t>laadpalen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voor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</a:p>
          <a:p>
            <a:pPr>
              <a:buClrTx/>
            </a:pPr>
            <a:r>
              <a:rPr lang="en-US" sz="3600" dirty="0" err="1">
                <a:solidFill>
                  <a:schemeClr val="bg1"/>
                </a:solidFill>
              </a:rPr>
              <a:t>Gemeenten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>
              <a:buClrTx/>
            </a:pPr>
            <a:r>
              <a:rPr lang="en-US" sz="3600" dirty="0" err="1">
                <a:solidFill>
                  <a:schemeClr val="bg1"/>
                </a:solidFill>
              </a:rPr>
              <a:t>Bedrijven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r>
              <a:rPr lang="en-US" sz="3600" dirty="0">
                <a:solidFill>
                  <a:schemeClr val="bg1"/>
                </a:solidFill>
              </a:rPr>
              <a:t>E-bike </a:t>
            </a:r>
            <a:r>
              <a:rPr lang="en-US" sz="3600" dirty="0" err="1">
                <a:solidFill>
                  <a:schemeClr val="bg1"/>
                </a:solidFill>
              </a:rPr>
              <a:t>markt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groeit</a:t>
            </a:r>
            <a:r>
              <a:rPr lang="en-US" sz="3600" dirty="0">
                <a:solidFill>
                  <a:schemeClr val="bg1"/>
                </a:solidFill>
              </a:rPr>
              <a:t> op </a:t>
            </a:r>
            <a:r>
              <a:rPr lang="en-US" sz="3600" dirty="0" err="1">
                <a:solidFill>
                  <a:schemeClr val="bg1"/>
                </a:solidFill>
              </a:rPr>
              <a:t>hoog</a:t>
            </a:r>
            <a:r>
              <a:rPr lang="en-US" sz="3600" dirty="0">
                <a:solidFill>
                  <a:schemeClr val="bg1"/>
                </a:solidFill>
              </a:rPr>
              <a:t> tempo.</a:t>
            </a:r>
          </a:p>
          <a:p>
            <a:pPr marL="0" indent="0">
              <a:buClrTx/>
              <a:buNone/>
            </a:pP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nl-NL" sz="2400" dirty="0">
                <a:solidFill>
                  <a:schemeClr val="bg1"/>
                </a:solidFill>
              </a:rPr>
              <a:t>De komende 3 jaar wil de gemeente Utrecht </a:t>
            </a:r>
            <a:r>
              <a:rPr lang="nl-NL" sz="2400" b="1" dirty="0">
                <a:solidFill>
                  <a:schemeClr val="bg1"/>
                </a:solidFill>
              </a:rPr>
              <a:t>90</a:t>
            </a:r>
            <a:r>
              <a:rPr lang="nl-NL" sz="2400" dirty="0">
                <a:solidFill>
                  <a:schemeClr val="bg1"/>
                </a:solidFill>
              </a:rPr>
              <a:t> oplaadpunten </a:t>
            </a:r>
            <a:r>
              <a:rPr lang="nl-NL" sz="2400" b="1" dirty="0">
                <a:solidFill>
                  <a:schemeClr val="bg1"/>
                </a:solidFill>
              </a:rPr>
              <a:t>per jaar </a:t>
            </a:r>
            <a:r>
              <a:rPr lang="nl-NL" sz="2400" dirty="0">
                <a:solidFill>
                  <a:schemeClr val="bg1"/>
                </a:solidFill>
              </a:rPr>
              <a:t>realiseren in de stad”</a:t>
            </a:r>
          </a:p>
          <a:p>
            <a:pPr marL="0" indent="0">
              <a:buClrTx/>
              <a:buNone/>
            </a:pPr>
            <a:r>
              <a:rPr lang="nl-NL" sz="2400" dirty="0">
                <a:solidFill>
                  <a:schemeClr val="bg1"/>
                </a:solidFill>
              </a:rPr>
              <a:t>“Bedrijven krijgen tot </a:t>
            </a:r>
            <a:r>
              <a:rPr lang="nl-NL" sz="2400" b="1" dirty="0">
                <a:solidFill>
                  <a:schemeClr val="bg1"/>
                </a:solidFill>
              </a:rPr>
              <a:t>€1500</a:t>
            </a:r>
            <a:r>
              <a:rPr lang="nl-NL" sz="2400" dirty="0">
                <a:solidFill>
                  <a:schemeClr val="bg1"/>
                </a:solidFill>
              </a:rPr>
              <a:t> subsidie per laadpaal”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2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Probleem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795111"/>
              </p:ext>
            </p:extLst>
          </p:nvPr>
        </p:nvGraphicFramePr>
        <p:xfrm>
          <a:off x="680106" y="1661237"/>
          <a:ext cx="7579602" cy="2438400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2825740">
                  <a:extLst>
                    <a:ext uri="{9D8B030D-6E8A-4147-A177-3AD203B41FA5}">
                      <a16:colId xmlns:a16="http://schemas.microsoft.com/office/drawing/2014/main" val="1924245170"/>
                    </a:ext>
                  </a:extLst>
                </a:gridCol>
                <a:gridCol w="2423598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2330264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190280">
                <a:tc>
                  <a:txBody>
                    <a:bodyPr/>
                    <a:lstStyle/>
                    <a:p>
                      <a:r>
                        <a:rPr lang="nl-NL" sz="2400" dirty="0">
                          <a:solidFill>
                            <a:sysClr val="windowText" lastClr="000000"/>
                          </a:solidFill>
                        </a:rPr>
                        <a:t>Gemeenten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Huidige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situatie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Onze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oplossing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Gratis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Openbaar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Duurzaam</a:t>
                      </a:r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45038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Gebruikerssoftware</a:t>
                      </a:r>
                      <a:endParaRPr lang="nl-NL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2804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nl-NL" sz="2000" dirty="0">
                          <a:solidFill>
                            <a:sysClr val="windowText" lastClr="000000"/>
                          </a:solidFill>
                        </a:rPr>
                        <a:t>Bezienswaardigheid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054591"/>
                  </a:ext>
                </a:extLst>
              </a:tr>
            </a:tbl>
          </a:graphicData>
        </a:graphic>
      </p:graphicFrame>
      <p:sp>
        <p:nvSpPr>
          <p:cNvPr id="22" name="Tekstvak 21"/>
          <p:cNvSpPr txBox="1"/>
          <p:nvPr/>
        </p:nvSpPr>
        <p:spPr>
          <a:xfrm>
            <a:off x="4463530" y="2313603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graphicFrame>
        <p:nvGraphicFramePr>
          <p:cNvPr id="18" name="Tabel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620458"/>
              </p:ext>
            </p:extLst>
          </p:nvPr>
        </p:nvGraphicFramePr>
        <p:xfrm>
          <a:off x="680106" y="4294214"/>
          <a:ext cx="7579602" cy="2203124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2825740">
                  <a:extLst>
                    <a:ext uri="{9D8B030D-6E8A-4147-A177-3AD203B41FA5}">
                      <a16:colId xmlns:a16="http://schemas.microsoft.com/office/drawing/2014/main" val="1924245170"/>
                    </a:ext>
                  </a:extLst>
                </a:gridCol>
                <a:gridCol w="2423598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2330264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436481">
                <a:tc>
                  <a:txBody>
                    <a:bodyPr/>
                    <a:lstStyle/>
                    <a:p>
                      <a:r>
                        <a:rPr lang="nl-NL" sz="2400" dirty="0">
                          <a:solidFill>
                            <a:sysClr val="windowText" lastClr="000000"/>
                          </a:solidFill>
                        </a:rPr>
                        <a:t>Bedrijven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Huidige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situatie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Onze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oplossing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Modulair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Snelladen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nl-NL" sz="2000" dirty="0">
                          <a:solidFill>
                            <a:sysClr val="windowText" lastClr="000000"/>
                          </a:solidFill>
                        </a:rPr>
                        <a:t>Imago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75461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Duurzaam</a:t>
                      </a:r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45038"/>
                  </a:ext>
                </a:extLst>
              </a:tr>
            </a:tbl>
          </a:graphicData>
        </a:graphic>
      </p:graphicFrame>
      <p:pic>
        <p:nvPicPr>
          <p:cNvPr id="19" name="Afbeelding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1" y="2174087"/>
            <a:ext cx="279668" cy="279668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1" y="3361297"/>
            <a:ext cx="279668" cy="279668"/>
          </a:xfrm>
          <a:prstGeom prst="rect">
            <a:avLst/>
          </a:prstGeom>
        </p:spPr>
      </p:pic>
      <p:sp>
        <p:nvSpPr>
          <p:cNvPr id="25" name="Tekstvak 24"/>
          <p:cNvSpPr txBox="1"/>
          <p:nvPr/>
        </p:nvSpPr>
        <p:spPr>
          <a:xfrm>
            <a:off x="4463530" y="2716012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sp>
        <p:nvSpPr>
          <p:cNvPr id="26" name="Tekstvak 25"/>
          <p:cNvSpPr txBox="1"/>
          <p:nvPr/>
        </p:nvSpPr>
        <p:spPr>
          <a:xfrm>
            <a:off x="4465077" y="5453230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1" y="3760254"/>
            <a:ext cx="279668" cy="279668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76" y="2564947"/>
            <a:ext cx="313765" cy="313765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2954620"/>
            <a:ext cx="313765" cy="313765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219" y="3344248"/>
            <a:ext cx="313765" cy="313765"/>
          </a:xfrm>
          <a:prstGeom prst="rect">
            <a:avLst/>
          </a:prstGeom>
        </p:spPr>
      </p:pic>
      <p:pic>
        <p:nvPicPr>
          <p:cNvPr id="31" name="Afbeelding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3733266"/>
            <a:ext cx="313765" cy="313765"/>
          </a:xfrm>
          <a:prstGeom prst="rect">
            <a:avLst/>
          </a:prstGeom>
        </p:spPr>
      </p:pic>
      <p:pic>
        <p:nvPicPr>
          <p:cNvPr id="32" name="Afbeelding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92" y="2174526"/>
            <a:ext cx="314326" cy="314326"/>
          </a:xfrm>
          <a:prstGeom prst="rect">
            <a:avLst/>
          </a:prstGeom>
        </p:spPr>
      </p:pic>
      <p:pic>
        <p:nvPicPr>
          <p:cNvPr id="33" name="Afbeelding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59" y="4834251"/>
            <a:ext cx="279668" cy="279668"/>
          </a:xfrm>
          <a:prstGeom prst="rect">
            <a:avLst/>
          </a:prstGeom>
        </p:spPr>
      </p:pic>
      <p:sp>
        <p:nvSpPr>
          <p:cNvPr id="35" name="Tekstvak 34"/>
          <p:cNvSpPr txBox="1"/>
          <p:nvPr/>
        </p:nvSpPr>
        <p:spPr>
          <a:xfrm>
            <a:off x="4459461" y="5876070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5238893"/>
            <a:ext cx="313765" cy="313765"/>
          </a:xfrm>
          <a:prstGeom prst="rect">
            <a:avLst/>
          </a:prstGeom>
        </p:spPr>
      </p:pic>
      <p:pic>
        <p:nvPicPr>
          <p:cNvPr id="37" name="Afbeelding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5676559"/>
            <a:ext cx="313765" cy="313765"/>
          </a:xfrm>
          <a:prstGeom prst="rect">
            <a:avLst/>
          </a:prstGeom>
        </p:spPr>
      </p:pic>
      <p:pic>
        <p:nvPicPr>
          <p:cNvPr id="38" name="Afbeelding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6149946"/>
            <a:ext cx="313765" cy="313765"/>
          </a:xfrm>
          <a:prstGeom prst="rect">
            <a:avLst/>
          </a:prstGeom>
        </p:spPr>
      </p:pic>
      <p:pic>
        <p:nvPicPr>
          <p:cNvPr id="39" name="Afbeelding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15" y="4818565"/>
            <a:ext cx="313765" cy="313765"/>
          </a:xfrm>
          <a:prstGeom prst="rect">
            <a:avLst/>
          </a:prstGeom>
        </p:spPr>
      </p:pic>
      <p:sp>
        <p:nvSpPr>
          <p:cNvPr id="40" name="Tekstvak 39"/>
          <p:cNvSpPr txBox="1"/>
          <p:nvPr/>
        </p:nvSpPr>
        <p:spPr>
          <a:xfrm>
            <a:off x="4459461" y="5011047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3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18009" y="160972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systeem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gemeenten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78" y="1609725"/>
            <a:ext cx="7752079" cy="436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14"/>
          <a:stretch/>
        </p:blipFill>
        <p:spPr>
          <a:xfrm>
            <a:off x="406668" y="1857375"/>
            <a:ext cx="1965881" cy="354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35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18009" y="160972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systeem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bedrijven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78" y="1609725"/>
            <a:ext cx="7752079" cy="436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14"/>
          <a:stretch/>
        </p:blipFill>
        <p:spPr>
          <a:xfrm>
            <a:off x="406668" y="1857375"/>
            <a:ext cx="1965881" cy="354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801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Ethiek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583794" y="2371725"/>
            <a:ext cx="9784080" cy="4095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Geen</a:t>
            </a:r>
            <a:r>
              <a:rPr lang="en-US" sz="3600" dirty="0">
                <a:solidFill>
                  <a:schemeClr val="bg1"/>
                </a:solidFill>
              </a:rPr>
              <a:t> milieu </a:t>
            </a:r>
            <a:r>
              <a:rPr lang="en-US" sz="3600" dirty="0" err="1">
                <a:solidFill>
                  <a:schemeClr val="bg1"/>
                </a:solidFill>
              </a:rPr>
              <a:t>implicaties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Zonnenpanelen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gemaakt</a:t>
            </a:r>
            <a:r>
              <a:rPr lang="en-US" sz="3600" dirty="0">
                <a:solidFill>
                  <a:schemeClr val="bg1"/>
                </a:solidFill>
              </a:rPr>
              <a:t> in </a:t>
            </a:r>
            <a:r>
              <a:rPr lang="en-US" sz="3600" dirty="0" err="1">
                <a:solidFill>
                  <a:schemeClr val="bg1"/>
                </a:solidFill>
              </a:rPr>
              <a:t>lage</a:t>
            </a:r>
            <a:r>
              <a:rPr lang="en-US" sz="3600" dirty="0">
                <a:solidFill>
                  <a:schemeClr val="bg1"/>
                </a:solidFill>
              </a:rPr>
              <a:t> loon </a:t>
            </a:r>
            <a:r>
              <a:rPr lang="en-US" sz="3600" dirty="0" err="1">
                <a:solidFill>
                  <a:schemeClr val="bg1"/>
                </a:solidFill>
              </a:rPr>
              <a:t>landen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Provocerende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reclame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niet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geaccepteerd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Oplaadpaal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electronisch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beveiligd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ClrTx/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1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Verkoopsegmenten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133346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Bedrijven</a:t>
            </a:r>
            <a:r>
              <a:rPr lang="en-US" sz="3600" dirty="0">
                <a:solidFill>
                  <a:schemeClr val="bg1"/>
                </a:solidFill>
              </a:rPr>
              <a:t> &amp; </a:t>
            </a:r>
            <a:r>
              <a:rPr lang="en-US" sz="3600" dirty="0" err="1">
                <a:solidFill>
                  <a:schemeClr val="bg1"/>
                </a:solidFill>
              </a:rPr>
              <a:t>universiteiten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Modulair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niet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duur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snelladen</a:t>
            </a:r>
            <a:r>
              <a:rPr lang="en-US" sz="3600" dirty="0">
                <a:solidFill>
                  <a:schemeClr val="bg1"/>
                </a:solidFill>
              </a:rPr>
              <a:t>, imago</a:t>
            </a:r>
          </a:p>
          <a:p>
            <a:pPr marL="0" indent="0">
              <a:buClrTx/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Gemeenten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Gratis </a:t>
            </a:r>
            <a:r>
              <a:rPr lang="en-US" sz="3600" dirty="0" err="1">
                <a:solidFill>
                  <a:schemeClr val="bg1"/>
                </a:solidFill>
              </a:rPr>
              <a:t>oplaadpaal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informatiepunt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bezienswaardigheid</a:t>
            </a:r>
            <a:r>
              <a:rPr lang="en-US" sz="3600" dirty="0">
                <a:solidFill>
                  <a:schemeClr val="bg1"/>
                </a:solidFill>
              </a:rPr>
              <a:t>, imago</a:t>
            </a:r>
          </a:p>
        </p:txBody>
      </p:sp>
    </p:spTree>
    <p:extLst>
      <p:ext uri="{BB962C8B-B14F-4D97-AF65-F5344CB8AC3E}">
        <p14:creationId xmlns:p14="http://schemas.microsoft.com/office/powerpoint/2010/main" val="138767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963434" y="1848393"/>
            <a:ext cx="9784080" cy="46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25%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 de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fiets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naar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het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werk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1,4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miljoen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e-bikes in 2014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3204118"/>
            <a:ext cx="4493937" cy="3157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225" y="3745820"/>
            <a:ext cx="5997289" cy="261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95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Concurrentie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243">
            <a:off x="6220428" y="1417889"/>
            <a:ext cx="1737511" cy="358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http://www.ecotap.nl/wp-content/uploads/2014/11/OPLAADZUIL-TYPE-Z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04" y="2244671"/>
            <a:ext cx="4041640" cy="3082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9304" y="5395908"/>
            <a:ext cx="4041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Laadt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pas, met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laadpas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€0,25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per kWh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Maar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uur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gebruiken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Niet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het 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1194" y="5072743"/>
            <a:ext cx="267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Niet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milieuvriendelijk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http://ecotap.ecotapbv.netdna-cdn.com/wp-content/uploads/2015/03/nieuwe-logo-ecotap_300x8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194" y="2824837"/>
            <a:ext cx="28575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82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5">
      <a:dk1>
        <a:srgbClr val="2C2C2C"/>
      </a:dk1>
      <a:lt1>
        <a:srgbClr val="FFFFFF"/>
      </a:lt1>
      <a:dk2>
        <a:srgbClr val="41A927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Gestreept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estreep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888</TotalTime>
  <Words>508</Words>
  <Application>Microsoft Office PowerPoint</Application>
  <PresentationFormat>Breedbeeld</PresentationFormat>
  <Paragraphs>153</Paragraphs>
  <Slides>16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Gestreept</vt:lpstr>
      <vt:lpstr> het gratis groen opladen van je elektrische fiets</vt:lpstr>
      <vt:lpstr>Inleiding</vt:lpstr>
      <vt:lpstr>Probleem</vt:lpstr>
      <vt:lpstr>Het systeem voor gemeenten</vt:lpstr>
      <vt:lpstr>Het systeem voor bedrijven</vt:lpstr>
      <vt:lpstr>Ethiek</vt:lpstr>
      <vt:lpstr>Verkoopsegmenten</vt:lpstr>
      <vt:lpstr>Marktanalyse</vt:lpstr>
      <vt:lpstr>Marktanalyse</vt:lpstr>
      <vt:lpstr>Marktanalyse</vt:lpstr>
      <vt:lpstr>PRIJSSTrATEGIE</vt:lpstr>
      <vt:lpstr>Kanalen</vt:lpstr>
      <vt:lpstr>Inkomstenprognose</vt:lpstr>
      <vt:lpstr>Marktanalyse</vt:lpstr>
      <vt:lpstr>Marktanalyse</vt:lpstr>
      <vt:lpstr>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tymtym</dc:title>
  <dc:creator>Tim Hosman</dc:creator>
  <cp:lastModifiedBy>Tim Hosman</cp:lastModifiedBy>
  <cp:revision>103</cp:revision>
  <dcterms:created xsi:type="dcterms:W3CDTF">2016-05-27T08:47:01Z</dcterms:created>
  <dcterms:modified xsi:type="dcterms:W3CDTF">2016-06-20T08:54:33Z</dcterms:modified>
</cp:coreProperties>
</file>